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MPIdqnHNQ2Qf4OLX49oZiUK2W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42" d="100"/>
          <a:sy n="142" d="100"/>
        </p:scale>
        <p:origin x="-768" y="-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800" b="1" i="0" u="none" strike="noStrike" cap="none">
                <a:solidFill>
                  <a:srgbClr val="243A6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" y="-24297"/>
            <a:ext cx="729600" cy="46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1"/>
          <p:cNvPicPr preferRelativeResize="0"/>
          <p:nvPr/>
        </p:nvPicPr>
        <p:blipFill rotWithShape="1">
          <a:blip r:embed="rId3">
            <a:alphaModFix/>
          </a:blip>
          <a:srcRect l="23807" r="30708" b="84946"/>
          <a:stretch/>
        </p:blipFill>
        <p:spPr>
          <a:xfrm>
            <a:off x="7086597" y="0"/>
            <a:ext cx="2057401" cy="510881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pic>
      <p:pic>
        <p:nvPicPr>
          <p:cNvPr id="22" name="Google Shape;2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2720" y="37790"/>
            <a:ext cx="453908" cy="43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4144" y="4517885"/>
            <a:ext cx="1019991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1"/>
          <p:cNvSpPr txBox="1"/>
          <p:nvPr/>
        </p:nvSpPr>
        <p:spPr>
          <a:xfrm>
            <a:off x="346510" y="4775307"/>
            <a:ext cx="71058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FBB43A"/>
                </a:solidFill>
                <a:latin typeface="Arial"/>
                <a:ea typeface="Arial"/>
                <a:cs typeface="Arial"/>
                <a:sym typeface="Arial"/>
              </a:rPr>
              <a:t>D4 TEKNOLOGI REKAYASA PERANGKAT LUNAK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000" b="0" i="0" u="none" strike="noStrike" cap="none">
                <a:solidFill>
                  <a:srgbClr val="2B388F"/>
                </a:solidFill>
                <a:latin typeface="Arial"/>
                <a:ea typeface="Arial"/>
                <a:cs typeface="Arial"/>
                <a:sym typeface="Arial"/>
              </a:rPr>
              <a:t>POLITEKNIK NEGERI BANYUWANGI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0" y="2798"/>
            <a:ext cx="9144000" cy="336883"/>
          </a:xfrm>
          <a:prstGeom prst="rect">
            <a:avLst/>
          </a:prstGeom>
          <a:solidFill>
            <a:srgbClr val="FBB4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t="16942" b="16922"/>
          <a:stretch/>
        </p:blipFill>
        <p:spPr>
          <a:xfrm>
            <a:off x="0" y="166425"/>
            <a:ext cx="9144000" cy="45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4197590" y="1760298"/>
            <a:ext cx="4734000" cy="136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RAPID APPLICATION DEVELOPMENT (RAD) MODEL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197590" y="3346701"/>
            <a:ext cx="4734000" cy="44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7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4763825"/>
            <a:ext cx="9144000" cy="376877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4985364"/>
            <a:ext cx="9144000" cy="7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8694" y="396506"/>
            <a:ext cx="1231792" cy="118863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486002" y="4650453"/>
            <a:ext cx="81719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D4 TEKNOLOGI REKAYASA PERANGKAT LUNAK –</a:t>
            </a: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POLITEKNIK NEGERI BANYUWANGI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Aspek Inti dari RAD</a:t>
            </a:r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body" idx="1"/>
          </p:nvPr>
        </p:nvSpPr>
        <p:spPr>
          <a:xfrm>
            <a:off x="4171166" y="1193533"/>
            <a:ext cx="4655199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 i="1"/>
              <a:t>Tools</a:t>
            </a:r>
            <a:r>
              <a:rPr lang="en-US" i="1"/>
              <a:t>: Code Generator, CASE Tools, Prototyping tools, dan 4GL</a:t>
            </a:r>
            <a:endParaRPr b="1" i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 i="1"/>
              <a:t>Management: </a:t>
            </a:r>
            <a:r>
              <a:rPr lang="en-US"/>
              <a:t>Tidak menjadikan rintangan, tapi memfasilitasi perkembangan cepat</a:t>
            </a:r>
            <a:endParaRPr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 i="1"/>
              <a:t>People: </a:t>
            </a:r>
            <a:r>
              <a:rPr lang="en-US"/>
              <a:t>Ketrampilan dan bakat yang tepat. Telah melalui proses seleksi dan motivasi. Pengguna akhir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 i="1"/>
              <a:t>Methodology: </a:t>
            </a:r>
            <a:r>
              <a:rPr lang="en-US"/>
              <a:t>Menggunakan </a:t>
            </a:r>
            <a:r>
              <a:rPr lang="en-US" i="1"/>
              <a:t>tools </a:t>
            </a:r>
            <a:r>
              <a:rPr lang="en-US"/>
              <a:t>secara efektif mungkin</a:t>
            </a:r>
            <a:endParaRPr b="1" i="1"/>
          </a:p>
        </p:txBody>
      </p:sp>
      <p:pic>
        <p:nvPicPr>
          <p:cNvPr id="148" name="Google Shape;148;p34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635" y="1861275"/>
            <a:ext cx="3740042" cy="1496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RAD vs Traditional Model</a:t>
            </a:r>
            <a:endParaRPr/>
          </a:p>
        </p:txBody>
      </p:sp>
      <p:pic>
        <p:nvPicPr>
          <p:cNvPr id="154" name="Google Shape;154;p35" descr="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373" y="1193533"/>
            <a:ext cx="6255254" cy="355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Iterative Prototyping</a:t>
            </a:r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/>
              <a:t>JRP (</a:t>
            </a:r>
            <a:r>
              <a:rPr lang="en-US" sz="1800" b="1" i="1"/>
              <a:t>Joint Requirement Planning) </a:t>
            </a:r>
            <a:r>
              <a:rPr lang="en-US" sz="1800"/>
              <a:t>“</a:t>
            </a:r>
            <a:r>
              <a:rPr lang="en-US" sz="1800" i="1"/>
              <a:t>meeting”: </a:t>
            </a:r>
            <a:r>
              <a:rPr lang="en-US" sz="1800"/>
              <a:t>Pengguna yang mempunyai level tertinggi dan pengembang melakukan pertemuan untuk menghasilkan daftar dari kebutuhan sistem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/>
              <a:t>Iteration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Perancang meninjau kembali prototipe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Pengembang membangun/mengembangkan prototipe berdasarkan kebutuhan saat ini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Pelanggan mencoba prototipe dan mengembangkan kebutuhannya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Fokus ke pertemuan JAD: Pelanggan dan pengembang bertemu untuk meninjau kembali produk Bersama-sama dan “memperhalus” kebutuhan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Membutuhkan dan mengubah permintaan disesuaikan “timebox”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833" y="487885"/>
            <a:ext cx="8342334" cy="4167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 txBox="1">
            <a:spLocks noGrp="1"/>
          </p:cNvSpPr>
          <p:nvPr>
            <p:ph type="title"/>
          </p:nvPr>
        </p:nvSpPr>
        <p:spPr>
          <a:xfrm>
            <a:off x="6250488" y="2198533"/>
            <a:ext cx="274037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Model RAD</a:t>
            </a:r>
            <a:endParaRPr/>
          </a:p>
        </p:txBody>
      </p:sp>
      <p:pic>
        <p:nvPicPr>
          <p:cNvPr id="171" name="Google Shape;171;p38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6066" y="112734"/>
            <a:ext cx="3519180" cy="4612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Fase RAD</a:t>
            </a:r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b="1"/>
              <a:t>1. </a:t>
            </a:r>
            <a:r>
              <a:rPr lang="en-US" sz="1800" b="1" i="1"/>
              <a:t>Requirement Planning</a:t>
            </a:r>
            <a:endParaRPr sz="1800"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Membutuhkan 1 – 4 minggu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Ditentukan selama JRP meeting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Terdiri dari tinjauan dari area dan membandingkannya dengan proposal sistem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Menghasilkan suatu kebutuhan sistem dalam hal fungsi sistem yang mendukung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Hasil dari tahapan ini: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Model kerangka area sistem (entitas dan model proses)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Mendefinisikan cakupan sistem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Fase RAD</a:t>
            </a:r>
            <a:endParaRPr/>
          </a:p>
        </p:txBody>
      </p:sp>
      <p:sp>
        <p:nvSpPr>
          <p:cNvPr id="183" name="Google Shape;183;p40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b="1"/>
              <a:t>2. </a:t>
            </a:r>
            <a:r>
              <a:rPr lang="en-US" sz="1800" b="1" i="1"/>
              <a:t>User Design</a:t>
            </a:r>
            <a:endParaRPr sz="1800"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Ditentukan selama pertemuan JAD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Terdiri dari analisis secara detail dari aktifitas bisnis dan membandingkannya dengan proposal sistem ke kerangka desain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Team menentukan jenis entitas dan membuat diagram kegiatan yang menentukan keterkaitan antara proses-proses dan data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Prosedur sistem dirancang dan hasil tampilan awal yang dikembangkan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Membangun prototipe dari prosedur-prosedur yang penting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Menyiapkan rencana untuk mengimplementasi sistem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Fase RAD</a:t>
            </a:r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b="1"/>
              <a:t>3. </a:t>
            </a:r>
            <a:r>
              <a:rPr lang="en-US" sz="1800" b="1" i="1"/>
              <a:t>Construction</a:t>
            </a:r>
            <a:endParaRPr sz="1800"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Pengembang bekerja secara langsung dengan user, membuat rancangan akhir, membangun dan menguji prototipe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Hasil luaran tahapan ini adalah dokumentasi dan instruksi yang penting untuk mengoperasikan aplikasi baru dan prosedur yang diperlukan untuk membuat sistem beroperasi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i="1"/>
              <a:t>Timebox </a:t>
            </a:r>
            <a:r>
              <a:rPr lang="en-US" sz="1800"/>
              <a:t>dan pengembangan secara parallel: termasuk pengawasan kemajuan sampai menyelesaikan tugas secara cepat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i="1"/>
              <a:t>Prototipe </a:t>
            </a:r>
            <a:r>
              <a:rPr lang="en-US" sz="1800"/>
              <a:t>ditinjau ulang dengan user</a:t>
            </a:r>
            <a:endParaRPr sz="1800" i="1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Membutuhkan dokumen yang dapat dimodifikasi sehingga iterasi lain dapat berjalan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Fase RAD</a:t>
            </a:r>
            <a:endParaRPr/>
          </a:p>
        </p:txBody>
      </p:sp>
      <p:sp>
        <p:nvSpPr>
          <p:cNvPr id="195" name="Google Shape;195;p42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b="1"/>
              <a:t>4. </a:t>
            </a:r>
            <a:r>
              <a:rPr lang="en-US" sz="1800" b="1" i="1"/>
              <a:t>Transition</a:t>
            </a:r>
            <a:endParaRPr sz="1800"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Periode yang dilakukan secara perlahan mengganti sistem yang ada dengan sistem baru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 i="1"/>
              <a:t>User Acceptance: </a:t>
            </a:r>
            <a:r>
              <a:rPr lang="en-US" sz="1800"/>
              <a:t>akhir dari iterasi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Pengembang melakukan pelatihan ke user yang akan mengoperasikan sistem baru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/>
              <a:t>Tujuan: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Melakukan instalasi pada saat operasional tanpa menimbulkan gangguan pada kegiatan bisnis yang sedang berlangsung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Mengidentifikasi peningkatan yang potensial pada masa depan</a:t>
            </a:r>
            <a:endParaRPr sz="1800"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RAD Team I</a:t>
            </a:r>
            <a:endParaRPr/>
          </a:p>
        </p:txBody>
      </p:sp>
      <p:sp>
        <p:nvSpPr>
          <p:cNvPr id="201" name="Google Shape;201;p43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/>
              <a:t>Seharusnya terdiri dari pihak pengembang dan user yang masing-masing personal memahami aturan yang ada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/>
              <a:t>User Coordinator: </a:t>
            </a:r>
            <a:r>
              <a:rPr lang="en-US" sz="1600"/>
              <a:t>Disetujui oleh pihak sponsor untuk melihat proyek dari sudut pandang user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/>
              <a:t>Requirement Planning Team: </a:t>
            </a:r>
            <a:r>
              <a:rPr lang="en-US" sz="1600"/>
              <a:t>High-level user yang ikut berpartisipasi dalam perencanaan kebutuhan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/>
              <a:t>User Design Team: </a:t>
            </a:r>
            <a:r>
              <a:rPr lang="en-US" sz="1600"/>
              <a:t>Ikut serta dalam pertemuan yang membahas perancangan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/>
              <a:t>User Review Board: </a:t>
            </a:r>
            <a:r>
              <a:rPr lang="en-US" sz="1600"/>
              <a:t>Meninjau sistem setelah pengembangan dan menentukan jika dibutuhkan modifikasi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/>
              <a:t>Training Manager: </a:t>
            </a:r>
            <a:r>
              <a:rPr lang="en-US" sz="1600"/>
              <a:t>bertanggung jawab untuk melakukan pelatihan ke user yang menggunakan sistem baru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/>
              <a:t>Project Manager: </a:t>
            </a:r>
            <a:r>
              <a:rPr lang="en-US" sz="1600"/>
              <a:t>melihat usaha pengembangan sistem</a:t>
            </a:r>
            <a:endParaRPr sz="16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RAD Model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Unsur-Unsur dan Aspek Penting RAD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Bentuk Model RAD, fase-fase dan Variasinya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RAD Team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RAD Tools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Pertimbangan Penggunaan RAD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4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RAD Team II</a:t>
            </a:r>
            <a:endParaRPr/>
          </a:p>
        </p:txBody>
      </p:sp>
      <p:sp>
        <p:nvSpPr>
          <p:cNvPr id="207" name="Google Shape;207;p44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/>
              <a:t>Construction (SWAT) Team: </a:t>
            </a:r>
            <a:r>
              <a:rPr lang="en-US"/>
              <a:t>Terdiri dari dua sampai enam anggota pengembang yang terlatih dengan baik untuk bekerja secara cepat. SWAT (</a:t>
            </a:r>
            <a:r>
              <a:rPr lang="en-US" i="1"/>
              <a:t>Skilled Workers with Advanced Tools), </a:t>
            </a:r>
            <a:r>
              <a:rPr lang="en-US"/>
              <a:t>team ini membangun sistem dan juga berperan dalam pertemuan yang membahas perancangan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/>
              <a:t>Meeting Leader: </a:t>
            </a:r>
            <a:r>
              <a:rPr lang="en-US"/>
              <a:t>Mengatur dan mengadakan pertemuan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Variasi Bentuk Model RAD</a:t>
            </a:r>
            <a:endParaRPr/>
          </a:p>
        </p:txBody>
      </p:sp>
      <p:pic>
        <p:nvPicPr>
          <p:cNvPr id="213" name="Google Shape;213;p45" descr="A picture containing text, businesscard,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789" t="7154" r="2601" b="29006"/>
          <a:stretch/>
        </p:blipFill>
        <p:spPr>
          <a:xfrm>
            <a:off x="146095" y="1273662"/>
            <a:ext cx="4307732" cy="116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5" descr="Diagram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8326" t="21599" r="7971" b="9310"/>
          <a:stretch/>
        </p:blipFill>
        <p:spPr>
          <a:xfrm>
            <a:off x="146094" y="2762937"/>
            <a:ext cx="4307732" cy="159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5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647061"/>
            <a:ext cx="4453826" cy="3880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6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Tools</a:t>
            </a:r>
            <a:endParaRPr/>
          </a:p>
        </p:txBody>
      </p:sp>
      <p:sp>
        <p:nvSpPr>
          <p:cNvPr id="221" name="Google Shape;221;p46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RAD tergantung secara keseluruhan pada alat bantu otomatis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CASE Software menyediakan perencanaan, menganalisis, dan merancang “workbench” yang secara lengkap terintegrasi sehingga suatu tools dapat secara langsung bekerja menyampaikan informasi ke pihak lain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Repository menyimpan pengetahuan yang berasal dari berbagai tool yang terintegrasi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Code Generator: Terintegrasi secara lengkap dengan perancangan toolset dan membuat pengembang untuk merancang, modifikasi, membangkitkan kode dan mengujinya secepat mungkin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7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Cross-Platform RAD Tools</a:t>
            </a:r>
            <a:endParaRPr/>
          </a:p>
        </p:txBody>
      </p:sp>
      <p:sp>
        <p:nvSpPr>
          <p:cNvPr id="227" name="Google Shape;227;p47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Boa Constructor: wxPython based Python RAD IDE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IBM Rational Business Developer Extension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NetBeans: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Visual desktop, mobile, web, SOA Applications for linux, windows and Mac OS X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Java, Ruby and C/C++ Programming languages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8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Desktop RAD Tools</a:t>
            </a:r>
            <a:endParaRPr/>
          </a:p>
        </p:txBody>
      </p:sp>
      <p:sp>
        <p:nvSpPr>
          <p:cNvPr id="233" name="Google Shape;233;p48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CodeGearC++ Builder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CodeGear Delphi Programming Language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Gambas (Linux)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Gupta Team Developer / SQLWindows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Microsoft Visual Basic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NetBeans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Microsoft Visual Foxpro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9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Database RAD Tools</a:t>
            </a:r>
            <a:endParaRPr/>
          </a:p>
        </p:txBody>
      </p:sp>
      <p:sp>
        <p:nvSpPr>
          <p:cNvPr id="239" name="Google Shape;239;p49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Base One Foundation Componen Library (BFC): .NET Applications using SQL Server, Oracle, DB2, Sybase, and MySQL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IBM Rational Business Developer Extension: IBM DB2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IBM Informix, Oracle database, MS. SQL Server and other JDBC Compliant Relational databases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IBM Lotus Notes is a RAD: collaboration and document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Management tasks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Sybase PowerBuilder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Oracle Forms &amp; Oracle Application Express (Oracle APEX)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0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Web-Based RAD Tools</a:t>
            </a:r>
            <a:endParaRPr/>
          </a:p>
        </p:txBody>
      </p:sp>
      <p:sp>
        <p:nvSpPr>
          <p:cNvPr id="245" name="Google Shape;245;p50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Adobe COldFusion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CakePHP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IBM Rational Business Developer Extension: Windows, Linux, Unix fSolaris, HPUX, AIXg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Oracle Application Development Framework uses Oracle’s Jdeveloper a Free IDE that supports ADF’s J2EE based framework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Panther (open-source version POSSL)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WebDev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1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Dokumentasi</a:t>
            </a:r>
            <a:endParaRPr/>
          </a:p>
        </p:txBody>
      </p:sp>
      <p:sp>
        <p:nvSpPr>
          <p:cNvPr id="251" name="Google Shape;251;p51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Customer, pengembang dan menajemen harus menerima penyampaian secara informasi yang bisa saja berasal dari: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Beberapa catatan dari pertemuan user dibandingkan kebutuhan dokumen resmi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Beberapa catatan dari pertemuan perancang dibandingkan dokumen perancangan resmi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Secara Prinsip: membuat dokumentasi yang dibutuhkan seminimal mungkin untuk memfasilitasi pengembangan dimana yang akan datang dan pemeliharaan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Kelebihan RAD</a:t>
            </a:r>
            <a:endParaRPr/>
          </a:p>
        </p:txBody>
      </p:sp>
      <p:sp>
        <p:nvSpPr>
          <p:cNvPr id="257" name="Google Shape;257;p52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Sangat berguna dilakukan pada kondisi user tidak memahami kebutuhan apa saja yang dilakukan pada proses pengembangan PL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Mudah diamati karena menggunakan model prototype, sehingga user lebih mengerti akan sistem yang dikembangkan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Lebih fleksibel karena pengembangan dapat melakukan proses desain ulang pada saat bersamaan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Keterlibatan user semakin meningkat karena merupakan bagian dari tim secara keseluruhan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Proses pengiriman menjadi lebih mudah, hal ini dikarenakan proses pembuatan lebih banyak menggunakan potongan-potongan script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Kekurangan RAD</a:t>
            </a:r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Pada proyek berskala besar, memerlukan SDM yang memadai dalam jumlah besar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Memerlukan komitmen yang kuat antara pengembang dengan user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Penghalusan dan penggabungan dari beberapa tim di akhir proses sangat diperlukan dan ini memerlukan kerja keras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Resiko kesalahan teknis menjadi lebih besar dikarenakan lebih mengutamakan kecepatan dibandingkan dengan biaya dan kualitas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Fasilitas-fasilitas banyak yang dikurang karena terbatasnya waktu yang tersedia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RAD</a:t>
            </a:r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i="1"/>
              <a:t>Rapid Application Development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Adalah seperangkat teknik terintegrasi, pedoman, dan tools yang memfasilitasi kebutuhan sistem perangkat lunak pelanggan dalam waktu singkat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Jangka waktu yang telah ditetapkan ini disebut </a:t>
            </a:r>
            <a:r>
              <a:rPr lang="en-US" i="1"/>
              <a:t>timeboc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Produk perangkat lunak tidak muncul pada akhir siklus pengembangan, melainkan berkembang selama proses pembangunan RAD berdasarkan umpan balik pelanggan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4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Kondisi yang Sesuai RAD</a:t>
            </a:r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Proyek dengan skala kecil sampai sedang dengan waktu pendek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Fokus pada lingkup tertentu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Bukan aplikasi dengan komputasi kompleks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Manajemen memiliki komitmen terhadap keterlibatan user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Spesifikasi kebutuhan sudah benar-benar diketahui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Pendefinisian spesifikasi yang tidak perlu waktu lama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Komposisi tim stabil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5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Kondisi yang Tidak Sesuai RAD</a:t>
            </a:r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Proyek yang terlalu besar dan kompleks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Sistem dengan komputasi tinggi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Lingkup dan objek bisnis belum jelas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Tim proyek besar dengan koordinasi tinggi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6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/>
              <a:t>Ketika Mengaplikasikan RAD, yang perlu diingat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7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287" name="Google Shape;287;p57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Roger S. Pressman &amp; Bruce R. Maxim. 2020. “</a:t>
            </a:r>
            <a:r>
              <a:rPr lang="en-US" sz="1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Software Engineering: A Practitioner’s Approach Ninth Edition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”. McGraw-Hill Education: New York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Roger S. Pressman &amp; Bruce R. Maxim. 2015. “</a:t>
            </a:r>
            <a:r>
              <a:rPr lang="en-US" sz="1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Software Engineering: A Practitioner’s Approach Eighth Edition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”. McGraw-Hill Education: New York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CASEMaker Totem. 2000. </a:t>
            </a:r>
            <a:r>
              <a:rPr lang="en-US" sz="1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Rapid Application Development (RAD) ?.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CSEMaker Inc: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/>
              <a:t>https://www.geeksforgeeks.org/software-engineering-rapid-application-development-model-rad/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8"/>
          <p:cNvGrpSpPr/>
          <p:nvPr/>
        </p:nvGrpSpPr>
        <p:grpSpPr>
          <a:xfrm>
            <a:off x="-67377" y="1213693"/>
            <a:ext cx="9211385" cy="2963671"/>
            <a:chOff x="-1526118" y="1468582"/>
            <a:chExt cx="13653462" cy="4906100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0689" t="11365" r="20683" b="9916"/>
            <a:stretch/>
          </p:blipFill>
          <p:spPr>
            <a:xfrm>
              <a:off x="5833591" y="2022764"/>
              <a:ext cx="2133784" cy="2864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8"/>
            <p:cNvPicPr preferRelativeResize="0"/>
            <p:nvPr/>
          </p:nvPicPr>
          <p:blipFill rotWithShape="1">
            <a:blip r:embed="rId4">
              <a:alphaModFix/>
            </a:blip>
            <a:srcRect l="6571" t="38018" r="6501" b="38298"/>
            <a:stretch/>
          </p:blipFill>
          <p:spPr>
            <a:xfrm>
              <a:off x="1941532" y="4887627"/>
              <a:ext cx="5458691" cy="1487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8"/>
            <p:cNvPicPr preferRelativeResize="0"/>
            <p:nvPr/>
          </p:nvPicPr>
          <p:blipFill rotWithShape="1">
            <a:blip r:embed="rId5">
              <a:alphaModFix/>
            </a:blip>
            <a:srcRect l="11819" t="14813" r="12785" b="16415"/>
            <a:stretch/>
          </p:blipFill>
          <p:spPr>
            <a:xfrm>
              <a:off x="2508685" y="1678709"/>
              <a:ext cx="3125498" cy="2851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8"/>
            <p:cNvPicPr preferRelativeResize="0"/>
            <p:nvPr/>
          </p:nvPicPr>
          <p:blipFill rotWithShape="1">
            <a:blip r:embed="rId6">
              <a:alphaModFix/>
            </a:blip>
            <a:srcRect l="13266" t="16077" r="9456" b="16076"/>
            <a:stretch/>
          </p:blipFill>
          <p:spPr>
            <a:xfrm>
              <a:off x="-1526118" y="1468582"/>
              <a:ext cx="4145638" cy="3639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8"/>
            <p:cNvPicPr preferRelativeResize="0"/>
            <p:nvPr/>
          </p:nvPicPr>
          <p:blipFill rotWithShape="1">
            <a:blip r:embed="rId7">
              <a:alphaModFix/>
            </a:blip>
            <a:srcRect l="7654" t="13458" r="7467" b="12511"/>
            <a:stretch/>
          </p:blipFill>
          <p:spPr>
            <a:xfrm>
              <a:off x="7573817" y="1844169"/>
              <a:ext cx="4553527" cy="39716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8" name="Google Shape;298;p8"/>
          <p:cNvSpPr txBox="1"/>
          <p:nvPr/>
        </p:nvSpPr>
        <p:spPr>
          <a:xfrm>
            <a:off x="1171575" y="1959224"/>
            <a:ext cx="6677100" cy="86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TERIMA KASIH</a:t>
            </a:r>
            <a:endParaRPr sz="4800" b="1" i="0" u="none" strike="noStrike" cap="none">
              <a:solidFill>
                <a:srgbClr val="1C45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Bebas Platform</a:t>
            </a:r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/>
              <a:t>Teknik RAD dan </a:t>
            </a:r>
            <a:r>
              <a:rPr lang="en-US" sz="1600" i="1"/>
              <a:t>tools </a:t>
            </a:r>
            <a:r>
              <a:rPr lang="en-US" sz="1600"/>
              <a:t>merupakan platform yang bebas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/>
              <a:t>Proses pengembangan berbeda dengan cara tradisional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/>
              <a:t>RAD berorientasi pada siklus pengiriman produk sesuai dengan akhir jadwal yang telah dibuat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/>
              <a:t>Kesuksesan menggunakan RAD tergantung dari keahlian dan kemampuan team untuk memahami keinginan customer dari proyek pengembangan yang dibuat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/>
              <a:t>Kunci utama kesuksesan adalah proses pembelajaran dan adaptasi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/>
              <a:t>Dengan memperlihatkan proses pengembangan ke lingkungan yang cepat dan memperbolehkan customer untuk mengkritis, me-review, dan memberi umpan balik pada suatu prototipe, team dapat melakukan perubahan pada sistem yang dibuat sehingga didapat penyesuaian yang baik.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Latar Belakang</a:t>
            </a: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400" b="1"/>
              <a:t>Masalah: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Bisnis berkembang sangat cepat dan terlalu banyak permintaan</a:t>
            </a:r>
            <a:endParaRPr sz="14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Software tidak terlalu dipahami, pelanggan mengalami penundaan dalam proyek pengembangannya</a:t>
            </a:r>
            <a:endParaRPr sz="14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Kebutuhan user tidak selalu tetap, tetapi pengembang selalu mengikuti keinginan user, meskiput dapat dilakukan perubahan setelah sistem telah selesai</a:t>
            </a:r>
            <a:endParaRPr sz="14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Semakin lama sistem dibuat akan dapat membosankan</a:t>
            </a:r>
            <a:endParaRPr sz="140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400" b="1"/>
              <a:t>Apa yang seharusnya dilakukan: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Meningkatkan kecepatan proses pengembangan, sehingga pengembang merasa senang begitu juga bisnis</a:t>
            </a:r>
            <a:endParaRPr sz="14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Memerlukan metodologi -&gt; RAD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Apa itu RAD?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Model proses pengembangan PL yang menekankan pada siklus pembangunan pendek, singkat, dan cepat.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Sebenarnya butuh 3-6 bulan</a:t>
            </a:r>
            <a:endParaRPr sz="14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Dikembangkan pada awal tahun 90an (James Martin)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Mengambil inspirasi dari model spiral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Tujuan: Lebih cepat, lebih baik, murah</a:t>
            </a:r>
            <a:endParaRPr sz="140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40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Konsep</a:t>
            </a:r>
            <a:endParaRPr sz="14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Pengembangan iterative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Membangun suatu prototipe</a:t>
            </a:r>
            <a:endParaRPr sz="14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400"/>
              <a:t>Menjawab dari model non-agile (mis. Waterfall model)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Unsur-Unsur RAD</a:t>
            </a:r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/>
              <a:t>Prototyping: </a:t>
            </a:r>
            <a:r>
              <a:rPr lang="en-US"/>
              <a:t>Membuat desain sesuai dengan kebutuhan pengguna</a:t>
            </a:r>
            <a:endParaRPr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/>
              <a:t>Iterative Development: </a:t>
            </a:r>
            <a:r>
              <a:rPr lang="en-US"/>
              <a:t>Pembuatan aplikasi dibuat per-versi lalu ditinjau oleh klien. Proses ini diulang sampai semua fungsionalitas telah dikembangkan</a:t>
            </a:r>
            <a:endParaRPr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/>
              <a:t>Time Boxing: </a:t>
            </a:r>
            <a:r>
              <a:rPr lang="en-US"/>
              <a:t>Scope project dibatas oleh deadline dan deadline pengembangan PL selanjutnya ditetapkan setelah </a:t>
            </a:r>
            <a:r>
              <a:rPr lang="en-US" i="1"/>
              <a:t>time-boxing </a:t>
            </a:r>
            <a:r>
              <a:rPr lang="en-US"/>
              <a:t>sebelumnya selesai</a:t>
            </a:r>
            <a:endParaRPr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/>
              <a:t>Team Member: </a:t>
            </a:r>
            <a:r>
              <a:rPr lang="en-US"/>
              <a:t>Menggunakan tim-tim kecil yang terdiri dari anggota yang berpengalaman</a:t>
            </a:r>
            <a:endParaRPr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b="1"/>
              <a:t>RAD Tools: </a:t>
            </a:r>
            <a:r>
              <a:rPr lang="en-US"/>
              <a:t>Memanfaatkan teknologi baru yang mudah dan cepat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Kapan dibutuhkan RAD?</a:t>
            </a:r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/>
              <a:t>Project Scope: </a:t>
            </a:r>
            <a:r>
              <a:rPr lang="en-US" sz="1600"/>
              <a:t>dimana tujuan bisnis telah dipahami dan sudah fokus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/>
              <a:t>Project data: </a:t>
            </a:r>
            <a:r>
              <a:rPr lang="en-US" sz="1600"/>
              <a:t>telah tersedia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/>
              <a:t>Project decisions: </a:t>
            </a:r>
            <a:r>
              <a:rPr lang="en-US" sz="1600"/>
              <a:t>dapat dihasilkan dari jumlah orang yang sedikit yang tersedia atau lokasi berbeda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/>
              <a:t>Project team: </a:t>
            </a:r>
            <a:r>
              <a:rPr lang="en-US" sz="1600"/>
              <a:t>sangat sedikit (enam orang)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/>
              <a:t>Project technical architecture: </a:t>
            </a:r>
            <a:r>
              <a:rPr lang="en-US" sz="1600"/>
              <a:t>sangat memahami proyek serta paham komponen-komponen teknologi yang digunakan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 b="1"/>
              <a:t>Project technical requirements: </a:t>
            </a:r>
            <a:r>
              <a:rPr lang="en-US" sz="1600"/>
              <a:t>adalah layak dan baik dengan kemampuan teknologi yang digunakan</a:t>
            </a:r>
            <a:endParaRPr sz="16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600"/>
              <a:t>Keterlibatan </a:t>
            </a:r>
            <a:r>
              <a:rPr lang="en-US" sz="1600" i="1"/>
              <a:t>end user </a:t>
            </a:r>
            <a:r>
              <a:rPr lang="en-US" sz="1600"/>
              <a:t>sangat intensif dalam perancangan sistem (</a:t>
            </a:r>
            <a:r>
              <a:rPr lang="en-US" sz="1600" b="1"/>
              <a:t>JAD, Join Application Development)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>
            <a:spLocks noGrp="1"/>
          </p:cNvSpPr>
          <p:nvPr>
            <p:ph type="title"/>
          </p:nvPr>
        </p:nvSpPr>
        <p:spPr>
          <a:xfrm>
            <a:off x="346510" y="273844"/>
            <a:ext cx="6652718" cy="7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Fitur RAD</a:t>
            </a:r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1"/>
          </p:nvPr>
        </p:nvSpPr>
        <p:spPr>
          <a:xfrm>
            <a:off x="346510" y="1193533"/>
            <a:ext cx="8479856" cy="343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b="1"/>
              <a:t>Prototipe: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Secara Umum: Pembuatan prototipe dalam bentuk yang kecil dari suatu sistem untuk menguji fungsi yang kurang dan efisien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Dengan RAD: Prototipe menjadi bagian untuk menghasilkan sistem</a:t>
            </a:r>
            <a:endParaRPr sz="180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b="1"/>
              <a:t>JAD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Merupakan proses manajemen yang membantu pengembang untuk bekerja secara efektif dengan user untuk mengembangkan teknologi sistem informasi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Fungsi: Menentukan proyek, perancangan dan mengawasi proyek sampai selesai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77B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1647</Words>
  <Application>Microsoft Office PowerPoint</Application>
  <PresentationFormat>On-screen Show (16:9)</PresentationFormat>
  <Paragraphs>194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Overview</vt:lpstr>
      <vt:lpstr>RAD</vt:lpstr>
      <vt:lpstr>Bebas Platform</vt:lpstr>
      <vt:lpstr>Latar Belakang</vt:lpstr>
      <vt:lpstr>Apa itu RAD?</vt:lpstr>
      <vt:lpstr>Unsur-Unsur RAD</vt:lpstr>
      <vt:lpstr>Kapan dibutuhkan RAD?</vt:lpstr>
      <vt:lpstr>Fitur RAD</vt:lpstr>
      <vt:lpstr>Aspek Inti dari RAD</vt:lpstr>
      <vt:lpstr>RAD vs Traditional Model</vt:lpstr>
      <vt:lpstr>Iterative Prototyping</vt:lpstr>
      <vt:lpstr>PowerPoint Presentation</vt:lpstr>
      <vt:lpstr>Model RAD</vt:lpstr>
      <vt:lpstr>Fase RAD</vt:lpstr>
      <vt:lpstr>Fase RAD</vt:lpstr>
      <vt:lpstr>Fase RAD</vt:lpstr>
      <vt:lpstr>Fase RAD</vt:lpstr>
      <vt:lpstr>RAD Team I</vt:lpstr>
      <vt:lpstr>RAD Team II</vt:lpstr>
      <vt:lpstr>Variasi Bentuk Model RAD</vt:lpstr>
      <vt:lpstr>Tools</vt:lpstr>
      <vt:lpstr>Cross-Platform RAD Tools</vt:lpstr>
      <vt:lpstr>Desktop RAD Tools</vt:lpstr>
      <vt:lpstr>Database RAD Tools</vt:lpstr>
      <vt:lpstr>Web-Based RAD Tools</vt:lpstr>
      <vt:lpstr>Dokumentasi</vt:lpstr>
      <vt:lpstr>Kelebihan RAD</vt:lpstr>
      <vt:lpstr>Kekurangan RAD</vt:lpstr>
      <vt:lpstr>Kondisi yang Sesuai RAD</vt:lpstr>
      <vt:lpstr>Kondisi yang Tidak Sesuai RAD</vt:lpstr>
      <vt:lpstr>Ketika Mengaplikasikan RAD, yang perlu diingat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Lutfi Hakim</dc:creator>
  <cp:lastModifiedBy>User</cp:lastModifiedBy>
  <cp:revision>2</cp:revision>
  <dcterms:modified xsi:type="dcterms:W3CDTF">2022-10-20T05:39:05Z</dcterms:modified>
</cp:coreProperties>
</file>